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4"/>
  </p:notesMasterIdLst>
  <p:handoutMasterIdLst>
    <p:handoutMasterId r:id="rId15"/>
  </p:handoutMasterIdLst>
  <p:sldIdLst>
    <p:sldId id="256" r:id="rId2"/>
    <p:sldId id="409" r:id="rId3"/>
    <p:sldId id="394" r:id="rId4"/>
    <p:sldId id="401" r:id="rId5"/>
    <p:sldId id="402" r:id="rId6"/>
    <p:sldId id="403" r:id="rId7"/>
    <p:sldId id="404" r:id="rId8"/>
    <p:sldId id="405" r:id="rId9"/>
    <p:sldId id="407" r:id="rId10"/>
    <p:sldId id="406" r:id="rId11"/>
    <p:sldId id="408" r:id="rId12"/>
    <p:sldId id="317" r:id="rId13"/>
  </p:sldIdLst>
  <p:sldSz cx="9144000" cy="6858000" type="screen4x3"/>
  <p:notesSz cx="9996488" cy="686435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FAA32"/>
    <a:srgbClr val="FFFFFF"/>
    <a:srgbClr val="FF0066"/>
    <a:srgbClr val="76B531"/>
    <a:srgbClr val="8EC83E"/>
    <a:srgbClr val="97BE0D"/>
    <a:srgbClr val="A4C139"/>
    <a:srgbClr val="9AB535"/>
    <a:srgbClr val="A1BE38"/>
    <a:srgbClr val="7BB2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 autoAdjust="0"/>
    <p:restoredTop sz="84192" autoAdjust="0"/>
  </p:normalViewPr>
  <p:slideViewPr>
    <p:cSldViewPr>
      <p:cViewPr varScale="1">
        <p:scale>
          <a:sx n="74" d="100"/>
          <a:sy n="74" d="100"/>
        </p:scale>
        <p:origin x="171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61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31812" cy="343217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l">
              <a:defRPr sz="1300"/>
            </a:lvl1pPr>
          </a:lstStyle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5662363" y="1"/>
            <a:ext cx="4331812" cy="343217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r">
              <a:defRPr sz="1300"/>
            </a:lvl1pPr>
          </a:lstStyle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6519942"/>
            <a:ext cx="4331812" cy="343217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l">
              <a:defRPr sz="1300"/>
            </a:lvl1pPr>
          </a:lstStyle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5662363" y="6519942"/>
            <a:ext cx="4331812" cy="343217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r">
              <a:defRPr sz="1300"/>
            </a:lvl1pPr>
          </a:lstStyle>
          <a:p>
            <a:fld id="{5D53D48D-6CDE-424D-92FA-58107FA4187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703735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31812" cy="343217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l">
              <a:defRPr sz="1300"/>
            </a:lvl1pPr>
          </a:lstStyle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5662363" y="1"/>
            <a:ext cx="4331812" cy="343217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r">
              <a:defRPr sz="1300"/>
            </a:lvl1pPr>
          </a:lstStyle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3281363" y="514350"/>
            <a:ext cx="3433762" cy="2574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41" tIns="48171" rIns="96341" bIns="48171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999649" y="3260566"/>
            <a:ext cx="7997190" cy="3088958"/>
          </a:xfrm>
          <a:prstGeom prst="rect">
            <a:avLst/>
          </a:prstGeom>
        </p:spPr>
        <p:txBody>
          <a:bodyPr vert="horz" lIns="96341" tIns="48171" rIns="96341" bIns="48171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6519942"/>
            <a:ext cx="4331812" cy="343217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l">
              <a:defRPr sz="1300"/>
            </a:lvl1pPr>
          </a:lstStyle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5662363" y="6519942"/>
            <a:ext cx="4331812" cy="343217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r">
              <a:defRPr sz="1300"/>
            </a:lvl1pPr>
          </a:lstStyle>
          <a:p>
            <a:fld id="{8357C7E2-668F-4C86-9037-86EF8C098E63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1914637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63412"/>
            <a:endParaRPr lang="nl-NL" sz="1300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1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06151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11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47565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12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48144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3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85649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4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270399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5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692391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6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937223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7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76353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8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14889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9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176513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nl-NL" smtClean="0"/>
              <a:t>08-12-2014</a:t>
            </a:r>
            <a:endParaRPr lang="nl-NL"/>
          </a:p>
        </p:txBody>
      </p:sp>
      <p:sp>
        <p:nvSpPr>
          <p:cNvPr id="9" name="Tijdelijke aanduiding voor voetteks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Klas 4P2</a:t>
            </a:r>
            <a:endParaRPr lang="nl-NL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7C7E2-668F-4C86-9037-86EF8C098E63}" type="slidenum">
              <a:rPr lang="nl-NL" smtClean="0"/>
              <a:pPr/>
              <a:t>10</a:t>
            </a:fld>
            <a:endParaRPr lang="nl-NL"/>
          </a:p>
        </p:txBody>
      </p:sp>
      <p:sp>
        <p:nvSpPr>
          <p:cNvPr id="11" name="Tijdelijke aanduiding voor koptekst 10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nl-NL" smtClean="0"/>
              <a:t>Leersituaties met ADSL: 'Plant &amp; dier in de winter'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73582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15-5-2020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3303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15-5-2020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2100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15-5-2020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7475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15-5-2020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3306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15-5-2020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6476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15-5-2020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87701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15-5-2020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06483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15-5-2020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9167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15-5-2020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1851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15-5-2020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2897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3189-9521-40DA-95B7-3886042B25D8}" type="datetimeFigureOut">
              <a:rPr lang="nl-NL" smtClean="0"/>
              <a:pPr/>
              <a:t>15-5-2020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49294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A3189-9521-40DA-95B7-3886042B25D8}" type="datetimeFigureOut">
              <a:rPr lang="nl-NL" smtClean="0"/>
              <a:pPr/>
              <a:t>15-5-2020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02B37-415A-48D6-966C-20C1F5D0136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52652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8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microsoft.com/office/2007/relationships/hdphoto" Target="../media/hdphoto2.wdp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1691680" y="-8679"/>
            <a:ext cx="3217538" cy="5904656"/>
          </a:xfrm>
          <a:prstGeom prst="rect">
            <a:avLst/>
          </a:prstGeom>
          <a:solidFill>
            <a:srgbClr val="97BE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91680" y="4167607"/>
            <a:ext cx="3217538" cy="1163468"/>
          </a:xfrm>
        </p:spPr>
        <p:txBody>
          <a:bodyPr>
            <a:noAutofit/>
          </a:bodyPr>
          <a:lstStyle/>
          <a:p>
            <a:pPr algn="l"/>
            <a:r>
              <a:rPr lang="nl-NL" sz="3600" b="1" dirty="0" smtClean="0">
                <a:solidFill>
                  <a:schemeClr val="bg1"/>
                </a:solidFill>
              </a:rPr>
              <a:t>Hoofdstuk </a:t>
            </a:r>
            <a:r>
              <a:rPr lang="nl-NL" sz="3600" b="1" dirty="0">
                <a:solidFill>
                  <a:schemeClr val="bg1"/>
                </a:solidFill>
              </a:rPr>
              <a:t>8</a:t>
            </a:r>
            <a:r>
              <a:rPr lang="nl-NL" sz="3600" b="1" dirty="0" smtClean="0">
                <a:solidFill>
                  <a:schemeClr val="bg1"/>
                </a:solidFill>
              </a:rPr>
              <a:t/>
            </a:r>
            <a:br>
              <a:rPr lang="nl-NL" sz="3600" b="1" dirty="0" smtClean="0">
                <a:solidFill>
                  <a:schemeClr val="bg1"/>
                </a:solidFill>
              </a:rPr>
            </a:br>
            <a:r>
              <a:rPr lang="nl-NL" sz="2800" b="1" dirty="0" smtClean="0">
                <a:solidFill>
                  <a:schemeClr val="bg1"/>
                </a:solidFill>
              </a:rPr>
              <a:t>Licht</a:t>
            </a:r>
            <a:endParaRPr lang="nl-NL" sz="1900" b="1" dirty="0">
              <a:solidFill>
                <a:schemeClr val="bg1"/>
              </a:soli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691680" y="5331075"/>
            <a:ext cx="3312368" cy="546198"/>
          </a:xfrm>
        </p:spPr>
        <p:txBody>
          <a:bodyPr>
            <a:noAutofit/>
          </a:bodyPr>
          <a:lstStyle/>
          <a:p>
            <a:pPr algn="l"/>
            <a:r>
              <a:rPr lang="nl-NL" sz="2400" dirty="0" smtClean="0">
                <a:solidFill>
                  <a:schemeClr val="bg1"/>
                </a:solidFill>
              </a:rPr>
              <a:t>8.5 Verlichting in huis</a:t>
            </a:r>
            <a:endParaRPr lang="nl-NL" sz="1800" dirty="0">
              <a:solidFill>
                <a:schemeClr val="bg1"/>
              </a:solidFill>
            </a:endParaRPr>
          </a:p>
        </p:txBody>
      </p:sp>
      <p:pic>
        <p:nvPicPr>
          <p:cNvPr id="13" name="Afbeelding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8795" y="6095701"/>
            <a:ext cx="2415205" cy="762299"/>
          </a:xfrm>
          <a:prstGeom prst="rect">
            <a:avLst/>
          </a:prstGeom>
        </p:spPr>
      </p:pic>
      <p:pic>
        <p:nvPicPr>
          <p:cNvPr id="9" name="Picture 2" descr="Gerelateerde afbeeldi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76" r="24918"/>
          <a:stretch/>
        </p:blipFill>
        <p:spPr bwMode="auto">
          <a:xfrm>
            <a:off x="5004048" y="2439977"/>
            <a:ext cx="2376264" cy="345600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Afbeelding 10"/>
          <p:cNvPicPr>
            <a:picLocks noChangeAspect="1"/>
          </p:cNvPicPr>
          <p:nvPr/>
        </p:nvPicPr>
        <p:blipFill rotWithShape="1">
          <a:blip r:embed="rId5"/>
          <a:srcRect l="4878" r="79450"/>
          <a:stretch/>
        </p:blipFill>
        <p:spPr>
          <a:xfrm>
            <a:off x="0" y="2439977"/>
            <a:ext cx="1619672" cy="3456000"/>
          </a:xfrm>
          <a:prstGeom prst="rect">
            <a:avLst/>
          </a:prstGeom>
          <a:ln w="19050">
            <a:noFill/>
          </a:ln>
        </p:spPr>
      </p:pic>
      <p:pic>
        <p:nvPicPr>
          <p:cNvPr id="14" name="Afbeelding 13"/>
          <p:cNvPicPr>
            <a:picLocks noChangeAspect="1"/>
          </p:cNvPicPr>
          <p:nvPr/>
        </p:nvPicPr>
        <p:blipFill rotWithShape="1">
          <a:blip r:embed="rId6"/>
          <a:srcRect l="27483"/>
          <a:stretch/>
        </p:blipFill>
        <p:spPr>
          <a:xfrm>
            <a:off x="7452320" y="2439977"/>
            <a:ext cx="1691680" cy="3456000"/>
          </a:xfrm>
          <a:prstGeom prst="rect">
            <a:avLst/>
          </a:prstGeom>
          <a:ln w="19050">
            <a:noFill/>
          </a:ln>
        </p:spPr>
      </p:pic>
    </p:spTree>
    <p:extLst>
      <p:ext uri="{BB962C8B-B14F-4D97-AF65-F5344CB8AC3E}">
        <p14:creationId xmlns:p14="http://schemas.microsoft.com/office/powerpoint/2010/main" val="239051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8.5 Verlichting in huis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b="1" dirty="0" smtClean="0">
                <a:sym typeface="Wingdings" panose="05000000000000000000" pitchFamily="2" charset="2"/>
              </a:rPr>
              <a:t>Kleurfilters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Een </a:t>
            </a:r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kleurfilter</a:t>
            </a:r>
            <a:r>
              <a:rPr lang="nl-NL" dirty="0" smtClean="0">
                <a:sym typeface="Wingdings" panose="05000000000000000000" pitchFamily="2" charset="2"/>
              </a:rPr>
              <a:t> houdt bepaalde kleuren licht (grotendeels) tegen en laat andere kleuren licht (grotendeels) door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1" y="6476716"/>
            <a:ext cx="9144000" cy="381284"/>
          </a:xfrm>
          <a:prstGeom prst="rect">
            <a:avLst/>
          </a:prstGeom>
        </p:spPr>
      </p:pic>
      <p:pic>
        <p:nvPicPr>
          <p:cNvPr id="7170" name="Picture 2" descr="Gerelateerde afbeeldi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3" t="3421" r="1407" b="2079"/>
          <a:stretch/>
        </p:blipFill>
        <p:spPr bwMode="auto">
          <a:xfrm>
            <a:off x="2936318" y="3861048"/>
            <a:ext cx="3266962" cy="2402178"/>
          </a:xfrm>
          <a:prstGeom prst="rect">
            <a:avLst/>
          </a:prstGeom>
          <a:noFill/>
          <a:ln w="19050">
            <a:solidFill>
              <a:srgbClr val="8FAA32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69343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8.5 Verlichting in huis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b="1" dirty="0" smtClean="0">
                <a:sym typeface="Wingdings" panose="05000000000000000000" pitchFamily="2" charset="2"/>
              </a:rPr>
              <a:t>Kleurfilters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Er </a:t>
            </a:r>
            <a:r>
              <a:rPr lang="nl-NL" dirty="0">
                <a:sym typeface="Wingdings" panose="05000000000000000000" pitchFamily="2" charset="2"/>
              </a:rPr>
              <a:t>zijn ook lampen met </a:t>
            </a:r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ingebouwde kleurfilters</a:t>
            </a:r>
          </a:p>
          <a:p>
            <a:pPr lvl="1"/>
            <a:r>
              <a:rPr lang="nl-NL" dirty="0" smtClean="0">
                <a:sym typeface="Wingdings" panose="05000000000000000000" pitchFamily="2" charset="2"/>
              </a:rPr>
              <a:t>Met de knoppen kun je de filters in- en uitschakelen  </a:t>
            </a:r>
            <a:r>
              <a:rPr lang="nl-NL" u="sng" dirty="0" smtClean="0">
                <a:sym typeface="Wingdings" panose="05000000000000000000" pitchFamily="2" charset="2"/>
              </a:rPr>
              <a:t>mengkleuren</a:t>
            </a:r>
            <a:r>
              <a:rPr lang="nl-NL" dirty="0" smtClean="0">
                <a:sym typeface="Wingdings" panose="05000000000000000000" pitchFamily="2" charset="2"/>
              </a:rPr>
              <a:t> maken</a:t>
            </a:r>
            <a:endParaRPr lang="nl-NL" dirty="0">
              <a:sym typeface="Wingdings" panose="05000000000000000000" pitchFamily="2" charset="2"/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1" y="6476716"/>
            <a:ext cx="9144000" cy="381284"/>
          </a:xfrm>
          <a:prstGeom prst="rect">
            <a:avLst/>
          </a:prstGeom>
        </p:spPr>
      </p:pic>
      <p:pic>
        <p:nvPicPr>
          <p:cNvPr id="3" name="Afbeelding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4455" y="4334227"/>
            <a:ext cx="5690687" cy="1903085"/>
          </a:xfrm>
          <a:prstGeom prst="rect">
            <a:avLst/>
          </a:prstGeom>
          <a:ln w="19050">
            <a:solidFill>
              <a:srgbClr val="8FAA32"/>
            </a:solidFill>
          </a:ln>
        </p:spPr>
      </p:pic>
    </p:spTree>
    <p:extLst>
      <p:ext uri="{BB962C8B-B14F-4D97-AF65-F5344CB8AC3E}">
        <p14:creationId xmlns:p14="http://schemas.microsoft.com/office/powerpoint/2010/main" val="14168675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1" y="6476716"/>
            <a:ext cx="9144000" cy="381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482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95536" y="1105394"/>
            <a:ext cx="8352928" cy="1470025"/>
          </a:xfrm>
        </p:spPr>
        <p:txBody>
          <a:bodyPr/>
          <a:lstStyle/>
          <a:p>
            <a:r>
              <a:rPr lang="nl-NL" b="1" dirty="0" smtClean="0"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r>
              <a:rPr lang="nl-NL" b="1" dirty="0" smtClean="0">
                <a:latin typeface="Arial" panose="020B0604020202020204" pitchFamily="34" charset="0"/>
                <a:cs typeface="Arial" panose="020B0604020202020204" pitchFamily="34" charset="0"/>
              </a:rPr>
              <a:t>8.5 Verlichting in huis</a:t>
            </a:r>
            <a:endParaRPr lang="nl-NL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ndertitel 7"/>
          <p:cNvSpPr>
            <a:spLocks noGrp="1"/>
          </p:cNvSpPr>
          <p:nvPr>
            <p:ph type="subTitle" idx="1"/>
          </p:nvPr>
        </p:nvSpPr>
        <p:spPr>
          <a:xfrm>
            <a:off x="210639" y="3284985"/>
            <a:ext cx="8679012" cy="2718472"/>
          </a:xfrm>
        </p:spPr>
        <p:txBody>
          <a:bodyPr>
            <a:normAutofit/>
          </a:bodyPr>
          <a:lstStyle/>
          <a:p>
            <a:r>
              <a:rPr lang="nl-NL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Doelen:</a:t>
            </a:r>
          </a:p>
          <a:p>
            <a:r>
              <a:rPr lang="nl-NL" sz="28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Je kunt uitleggen </a:t>
            </a:r>
            <a:r>
              <a:rPr lang="nl-NL" sz="28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in wat voor situatie je welk soort licht gebruikt</a:t>
            </a:r>
          </a:p>
          <a:p>
            <a:r>
              <a:rPr lang="nl-NL" sz="28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Je bent bekend met de verschillende vormen van belichting</a:t>
            </a:r>
          </a:p>
          <a:p>
            <a:r>
              <a:rPr lang="nl-NL" sz="28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Je kunt de werking van een </a:t>
            </a:r>
            <a:r>
              <a:rPr lang="nl-NL" sz="2800" i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kleurenfilter uitleggen</a:t>
            </a:r>
            <a:endParaRPr lang="nl-NL" sz="28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nl-NL" sz="2800" i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8796" y="6003457"/>
            <a:ext cx="1790855" cy="746825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639" y="6248265"/>
            <a:ext cx="1371791" cy="257211"/>
          </a:xfrm>
          <a:prstGeom prst="rect">
            <a:avLst/>
          </a:prstGeom>
        </p:spPr>
      </p:pic>
      <p:pic>
        <p:nvPicPr>
          <p:cNvPr id="6" name="Afbeelding 5" descr="D:\Users\Inge\Documents\School\4. Stoas Vilentum Hogeschool\Stage Clusius College Alkmaar\Algemeen\Huisstijl\Kleurenbalk Clusius College kleur.jp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31877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318771"/>
            <a:ext cx="1547663" cy="488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080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8.5 Verlichting in huis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>
                <a:sym typeface="Wingdings" panose="05000000000000000000" pitchFamily="2" charset="2"/>
              </a:rPr>
              <a:t>Voor iedere gelegenheid gebruik je een ander soort licht</a:t>
            </a:r>
            <a:endParaRPr lang="nl-NL" dirty="0">
              <a:sym typeface="Wingdings" panose="05000000000000000000" pitchFamily="2" charset="2"/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1" y="6476716"/>
            <a:ext cx="9144000" cy="381284"/>
          </a:xfrm>
          <a:prstGeom prst="rect">
            <a:avLst/>
          </a:prstGeom>
        </p:spPr>
      </p:pic>
      <p:pic>
        <p:nvPicPr>
          <p:cNvPr id="1026" name="Picture 2" descr="Gerelateerde afbeeld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8328" y="2727386"/>
            <a:ext cx="4248472" cy="3398778"/>
          </a:xfrm>
          <a:prstGeom prst="rect">
            <a:avLst/>
          </a:prstGeom>
          <a:noFill/>
          <a:ln w="19050">
            <a:solidFill>
              <a:srgbClr val="8FAA32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kstvak 2"/>
          <p:cNvSpPr txBox="1"/>
          <p:nvPr/>
        </p:nvSpPr>
        <p:spPr>
          <a:xfrm>
            <a:off x="647564" y="3170684"/>
            <a:ext cx="3600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800" dirty="0">
                <a:solidFill>
                  <a:srgbClr val="8FAA32"/>
                </a:solidFill>
              </a:rPr>
              <a:t>t</a:t>
            </a:r>
            <a:r>
              <a:rPr lang="nl-NL" sz="2800" dirty="0" smtClean="0">
                <a:solidFill>
                  <a:srgbClr val="8FAA32"/>
                </a:solidFill>
              </a:rPr>
              <a:t>egenwoordig hoeven we geen boeken meer te lezen bij kaarslicht</a:t>
            </a:r>
            <a:endParaRPr lang="nl-NL" sz="2800" dirty="0">
              <a:solidFill>
                <a:srgbClr val="8FAA32"/>
              </a:solidFill>
            </a:endParaRPr>
          </a:p>
        </p:txBody>
      </p:sp>
      <p:cxnSp>
        <p:nvCxnSpPr>
          <p:cNvPr id="7" name="Gekromde verbindingslijn 6"/>
          <p:cNvCxnSpPr>
            <a:stCxn id="3" idx="3"/>
          </p:cNvCxnSpPr>
          <p:nvPr/>
        </p:nvCxnSpPr>
        <p:spPr>
          <a:xfrm>
            <a:off x="4247964" y="3863182"/>
            <a:ext cx="1044116" cy="717946"/>
          </a:xfrm>
          <a:prstGeom prst="curvedConnector3">
            <a:avLst/>
          </a:prstGeom>
          <a:ln w="28575">
            <a:solidFill>
              <a:srgbClr val="8FAA3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07267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8.5 Verlichting in huis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b="1" dirty="0" smtClean="0">
                <a:sym typeface="Wingdings" panose="05000000000000000000" pitchFamily="2" charset="2"/>
              </a:rPr>
              <a:t>Licht om bij te werken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Overdag heb je vaak genoeg aan het zonlicht</a:t>
            </a:r>
          </a:p>
          <a:p>
            <a:pPr lvl="3"/>
            <a:endParaRPr lang="nl-NL" dirty="0" smtClean="0">
              <a:sym typeface="Wingdings" panose="05000000000000000000" pitchFamily="2" charset="2"/>
            </a:endParaRPr>
          </a:p>
          <a:p>
            <a:r>
              <a:rPr lang="nl-NL" dirty="0" smtClean="0">
                <a:sym typeface="Wingdings" panose="05000000000000000000" pitchFamily="2" charset="2"/>
              </a:rPr>
              <a:t>‘s Avonds kun je niet zonder </a:t>
            </a:r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kunstlicht</a:t>
            </a:r>
            <a:endParaRPr lang="nl-NL" b="1" dirty="0">
              <a:solidFill>
                <a:srgbClr val="8FAA32"/>
              </a:solidFill>
              <a:sym typeface="Wingdings" panose="05000000000000000000" pitchFamily="2" charset="2"/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1" y="6476716"/>
            <a:ext cx="9144000" cy="381284"/>
          </a:xfrm>
          <a:prstGeom prst="rect">
            <a:avLst/>
          </a:prstGeom>
        </p:spPr>
      </p:pic>
      <p:pic>
        <p:nvPicPr>
          <p:cNvPr id="2050" name="Picture 2" descr="Afbeeldingsresultaat voor zonlich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663" y="4055934"/>
            <a:ext cx="3312368" cy="2070230"/>
          </a:xfrm>
          <a:prstGeom prst="rect">
            <a:avLst/>
          </a:prstGeom>
          <a:noFill/>
          <a:ln w="19050">
            <a:solidFill>
              <a:srgbClr val="8FAA32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Gerelateerde afbeeldi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4494" y="4055934"/>
            <a:ext cx="3688340" cy="2070230"/>
          </a:xfrm>
          <a:prstGeom prst="rect">
            <a:avLst/>
          </a:prstGeom>
          <a:noFill/>
          <a:ln w="19050">
            <a:solidFill>
              <a:srgbClr val="8FAA32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16511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8.5 Verlichting in huis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b="1" dirty="0" smtClean="0">
                <a:sym typeface="Wingdings" panose="05000000000000000000" pitchFamily="2" charset="2"/>
              </a:rPr>
              <a:t>Licht om bij te werken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Het werkoppervlak moet goed verlicht zijn  lampen die </a:t>
            </a:r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direct licht</a:t>
            </a:r>
            <a:r>
              <a:rPr lang="nl-NL" dirty="0" smtClean="0">
                <a:sym typeface="Wingdings" panose="05000000000000000000" pitchFamily="2" charset="2"/>
              </a:rPr>
              <a:t> geven</a:t>
            </a:r>
          </a:p>
          <a:p>
            <a:pPr lvl="1"/>
            <a:r>
              <a:rPr lang="nl-NL" dirty="0" smtClean="0">
                <a:sym typeface="Wingdings" panose="05000000000000000000" pitchFamily="2" charset="2"/>
              </a:rPr>
              <a:t>Licht rechtstreeks van de lichtbron</a:t>
            </a:r>
            <a:br>
              <a:rPr lang="nl-NL" dirty="0" smtClean="0">
                <a:sym typeface="Wingdings" panose="05000000000000000000" pitchFamily="2" charset="2"/>
              </a:rPr>
            </a:br>
            <a:r>
              <a:rPr lang="nl-NL" dirty="0" smtClean="0">
                <a:sym typeface="Wingdings" panose="05000000000000000000" pitchFamily="2" charset="2"/>
              </a:rPr>
              <a:t>naar het werkoppervlak</a:t>
            </a:r>
          </a:p>
          <a:p>
            <a:pPr lvl="1"/>
            <a:r>
              <a:rPr lang="nl-NL" u="sng" dirty="0" smtClean="0">
                <a:sym typeface="Wingdings" panose="05000000000000000000" pitchFamily="2" charset="2"/>
              </a:rPr>
              <a:t>Goede verlichting</a:t>
            </a:r>
            <a:r>
              <a:rPr lang="nl-NL" dirty="0" smtClean="0">
                <a:sym typeface="Wingdings" panose="05000000000000000000" pitchFamily="2" charset="2"/>
              </a:rPr>
              <a:t> van alle dingen</a:t>
            </a:r>
            <a:br>
              <a:rPr lang="nl-NL" dirty="0" smtClean="0">
                <a:sym typeface="Wingdings" panose="05000000000000000000" pitchFamily="2" charset="2"/>
              </a:rPr>
            </a:br>
            <a:r>
              <a:rPr lang="nl-NL" dirty="0" smtClean="0">
                <a:sym typeface="Wingdings" panose="05000000000000000000" pitchFamily="2" charset="2"/>
              </a:rPr>
              <a:t>op het werkoppervlak</a:t>
            </a:r>
          </a:p>
          <a:p>
            <a:pPr lvl="1"/>
            <a:r>
              <a:rPr lang="nl-NL" dirty="0" smtClean="0">
                <a:sym typeface="Wingdings" panose="05000000000000000000" pitchFamily="2" charset="2"/>
              </a:rPr>
              <a:t>Je krijgt wel diepe (donkere)</a:t>
            </a:r>
            <a:br>
              <a:rPr lang="nl-NL" dirty="0" smtClean="0">
                <a:sym typeface="Wingdings" panose="05000000000000000000" pitchFamily="2" charset="2"/>
              </a:rPr>
            </a:br>
            <a:r>
              <a:rPr lang="nl-NL" u="sng" dirty="0" smtClean="0">
                <a:sym typeface="Wingdings" panose="05000000000000000000" pitchFamily="2" charset="2"/>
              </a:rPr>
              <a:t>schaduwen</a:t>
            </a:r>
            <a:endParaRPr lang="nl-NL" u="sng" dirty="0">
              <a:sym typeface="Wingdings" panose="05000000000000000000" pitchFamily="2" charset="2"/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1" y="6476716"/>
            <a:ext cx="9144000" cy="381284"/>
          </a:xfrm>
          <a:prstGeom prst="rect">
            <a:avLst/>
          </a:prstGeom>
        </p:spPr>
      </p:pic>
      <p:pic>
        <p:nvPicPr>
          <p:cNvPr id="3" name="Afbeelding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16216" y="2860559"/>
            <a:ext cx="2164757" cy="3265606"/>
          </a:xfrm>
          <a:prstGeom prst="rect">
            <a:avLst/>
          </a:prstGeom>
          <a:ln w="19050">
            <a:solidFill>
              <a:srgbClr val="8FAA32"/>
            </a:solidFill>
          </a:ln>
        </p:spPr>
      </p:pic>
    </p:spTree>
    <p:extLst>
      <p:ext uri="{BB962C8B-B14F-4D97-AF65-F5344CB8AC3E}">
        <p14:creationId xmlns:p14="http://schemas.microsoft.com/office/powerpoint/2010/main" val="14327395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8.5 Verlichting in huis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b="1" dirty="0" smtClean="0">
                <a:sym typeface="Wingdings" panose="05000000000000000000" pitchFamily="2" charset="2"/>
              </a:rPr>
              <a:t>Sfeerverlichting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Gezelligheid en sfeer in huis!</a:t>
            </a:r>
          </a:p>
          <a:p>
            <a:pPr lvl="3"/>
            <a:endParaRPr lang="nl-NL" dirty="0" smtClean="0">
              <a:sym typeface="Wingdings" panose="05000000000000000000" pitchFamily="2" charset="2"/>
            </a:endParaRPr>
          </a:p>
          <a:p>
            <a:r>
              <a:rPr lang="nl-NL" dirty="0" smtClean="0">
                <a:sym typeface="Wingdings" panose="05000000000000000000" pitchFamily="2" charset="2"/>
              </a:rPr>
              <a:t>Direct </a:t>
            </a:r>
            <a:r>
              <a:rPr lang="nl-NL" dirty="0">
                <a:sym typeface="Wingdings" panose="05000000000000000000" pitchFamily="2" charset="2"/>
              </a:rPr>
              <a:t>licht is </a:t>
            </a:r>
            <a:r>
              <a:rPr lang="nl-NL" u="sng" dirty="0">
                <a:sym typeface="Wingdings" panose="05000000000000000000" pitchFamily="2" charset="2"/>
              </a:rPr>
              <a:t>te </a:t>
            </a:r>
            <a:r>
              <a:rPr lang="nl-NL" u="sng" dirty="0" smtClean="0">
                <a:sym typeface="Wingdings" panose="05000000000000000000" pitchFamily="2" charset="2"/>
              </a:rPr>
              <a:t>hard</a:t>
            </a:r>
            <a:r>
              <a:rPr lang="nl-NL" dirty="0" smtClean="0">
                <a:sym typeface="Wingdings" panose="05000000000000000000" pitchFamily="2" charset="2"/>
              </a:rPr>
              <a:t>  sfeerverlichting moet de hele ruimte </a:t>
            </a:r>
            <a:r>
              <a:rPr lang="nl-NL" u="sng" dirty="0" smtClean="0">
                <a:sym typeface="Wingdings" panose="05000000000000000000" pitchFamily="2" charset="2"/>
              </a:rPr>
              <a:t>‘zacht’</a:t>
            </a:r>
            <a:r>
              <a:rPr lang="nl-NL" dirty="0" smtClean="0">
                <a:sym typeface="Wingdings" panose="05000000000000000000" pitchFamily="2" charset="2"/>
              </a:rPr>
              <a:t> verlichten</a:t>
            </a:r>
          </a:p>
          <a:p>
            <a:pPr lvl="1"/>
            <a:r>
              <a:rPr lang="nl-NL" dirty="0" smtClean="0">
                <a:sym typeface="Wingdings" panose="05000000000000000000" pitchFamily="2" charset="2"/>
              </a:rPr>
              <a:t>Geen felle lichtplekken</a:t>
            </a:r>
          </a:p>
          <a:p>
            <a:pPr lvl="1"/>
            <a:r>
              <a:rPr lang="nl-NL" dirty="0" smtClean="0">
                <a:sym typeface="Wingdings" panose="05000000000000000000" pitchFamily="2" charset="2"/>
              </a:rPr>
              <a:t>Geen diepe schaduwen</a:t>
            </a:r>
            <a:endParaRPr lang="nl-NL" dirty="0">
              <a:sym typeface="Wingdings" panose="05000000000000000000" pitchFamily="2" charset="2"/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1" y="6476716"/>
            <a:ext cx="9144000" cy="381284"/>
          </a:xfrm>
          <a:prstGeom prst="rect">
            <a:avLst/>
          </a:prstGeom>
        </p:spPr>
      </p:pic>
      <p:pic>
        <p:nvPicPr>
          <p:cNvPr id="3074" name="Picture 2" descr="Gerelateerde afbeeld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3754373"/>
            <a:ext cx="2575198" cy="2556538"/>
          </a:xfrm>
          <a:prstGeom prst="rect">
            <a:avLst/>
          </a:prstGeom>
          <a:noFill/>
          <a:ln w="19050">
            <a:solidFill>
              <a:srgbClr val="8FAA32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05185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8.5 Verlichting in huis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b="1" dirty="0" smtClean="0">
                <a:sym typeface="Wingdings" panose="05000000000000000000" pitchFamily="2" charset="2"/>
              </a:rPr>
              <a:t>Sfeerverlichting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De lamp geeft </a:t>
            </a:r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indirect licht</a:t>
            </a:r>
          </a:p>
          <a:p>
            <a:pPr lvl="1"/>
            <a:r>
              <a:rPr lang="nl-NL" dirty="0" smtClean="0">
                <a:sym typeface="Wingdings" panose="05000000000000000000" pitchFamily="2" charset="2"/>
              </a:rPr>
              <a:t>Beweegt </a:t>
            </a:r>
            <a:r>
              <a:rPr lang="nl-NL" u="sng" dirty="0" smtClean="0">
                <a:sym typeface="Wingdings" panose="05000000000000000000" pitchFamily="2" charset="2"/>
              </a:rPr>
              <a:t>niet rechtstreeks</a:t>
            </a:r>
            <a:r>
              <a:rPr lang="nl-NL" dirty="0" smtClean="0">
                <a:sym typeface="Wingdings" panose="05000000000000000000" pitchFamily="2" charset="2"/>
              </a:rPr>
              <a:t> de</a:t>
            </a:r>
            <a:br>
              <a:rPr lang="nl-NL" dirty="0" smtClean="0">
                <a:sym typeface="Wingdings" panose="05000000000000000000" pitchFamily="2" charset="2"/>
              </a:rPr>
            </a:br>
            <a:r>
              <a:rPr lang="nl-NL" dirty="0" smtClean="0">
                <a:sym typeface="Wingdings" panose="05000000000000000000" pitchFamily="2" charset="2"/>
              </a:rPr>
              <a:t>kamer in  weerkaatst door het</a:t>
            </a:r>
            <a:br>
              <a:rPr lang="nl-NL" dirty="0" smtClean="0">
                <a:sym typeface="Wingdings" panose="05000000000000000000" pitchFamily="2" charset="2"/>
              </a:rPr>
            </a:br>
            <a:r>
              <a:rPr lang="nl-NL" dirty="0" smtClean="0">
                <a:sym typeface="Wingdings" panose="05000000000000000000" pitchFamily="2" charset="2"/>
              </a:rPr>
              <a:t>witte plafond</a:t>
            </a:r>
          </a:p>
          <a:p>
            <a:pPr lvl="1"/>
            <a:r>
              <a:rPr lang="nl-NL" dirty="0" smtClean="0">
                <a:sym typeface="Wingdings" panose="05000000000000000000" pitchFamily="2" charset="2"/>
              </a:rPr>
              <a:t>Het plafond is dus een </a:t>
            </a:r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indirecte</a:t>
            </a:r>
            <a:b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</a:br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lichtbron </a:t>
            </a:r>
            <a:r>
              <a:rPr lang="nl-NL" dirty="0" smtClean="0">
                <a:sym typeface="Wingdings" panose="05000000000000000000" pitchFamily="2" charset="2"/>
              </a:rPr>
              <a:t> groot lichtgevend</a:t>
            </a:r>
            <a:br>
              <a:rPr lang="nl-NL" dirty="0" smtClean="0">
                <a:sym typeface="Wingdings" panose="05000000000000000000" pitchFamily="2" charset="2"/>
              </a:rPr>
            </a:br>
            <a:r>
              <a:rPr lang="nl-NL" dirty="0" smtClean="0">
                <a:sym typeface="Wingdings" panose="05000000000000000000" pitchFamily="2" charset="2"/>
              </a:rPr>
              <a:t>vlak dat gelijkmatig verlicht</a:t>
            </a:r>
            <a:endParaRPr lang="nl-NL" dirty="0">
              <a:solidFill>
                <a:srgbClr val="8FAA32"/>
              </a:solidFill>
              <a:sym typeface="Wingdings" panose="05000000000000000000" pitchFamily="2" charset="2"/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1" y="6476716"/>
            <a:ext cx="9144000" cy="381284"/>
          </a:xfrm>
          <a:prstGeom prst="rect">
            <a:avLst/>
          </a:prstGeom>
        </p:spPr>
      </p:pic>
      <p:pic>
        <p:nvPicPr>
          <p:cNvPr id="3" name="Afbeelding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0192" y="2492896"/>
            <a:ext cx="2455335" cy="3637534"/>
          </a:xfrm>
          <a:prstGeom prst="rect">
            <a:avLst/>
          </a:prstGeom>
          <a:ln w="19050">
            <a:solidFill>
              <a:srgbClr val="8FAA32"/>
            </a:solidFill>
          </a:ln>
        </p:spPr>
      </p:pic>
    </p:spTree>
    <p:extLst>
      <p:ext uri="{BB962C8B-B14F-4D97-AF65-F5344CB8AC3E}">
        <p14:creationId xmlns:p14="http://schemas.microsoft.com/office/powerpoint/2010/main" val="13437334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8.5 Verlichting in huis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b="1" dirty="0" smtClean="0">
                <a:sym typeface="Wingdings" panose="05000000000000000000" pitchFamily="2" charset="2"/>
              </a:rPr>
              <a:t>Sfeerverlichting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De lamp geeft </a:t>
            </a:r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diffuus licht</a:t>
            </a:r>
          </a:p>
          <a:p>
            <a:pPr lvl="1"/>
            <a:r>
              <a:rPr lang="nl-NL" dirty="0">
                <a:sym typeface="Wingdings" panose="05000000000000000000" pitchFamily="2" charset="2"/>
              </a:rPr>
              <a:t>Papieren bol </a:t>
            </a:r>
            <a:r>
              <a:rPr lang="nl-NL" i="1" dirty="0">
                <a:sym typeface="Wingdings" panose="05000000000000000000" pitchFamily="2" charset="2"/>
              </a:rPr>
              <a:t>verstrooit</a:t>
            </a:r>
            <a:r>
              <a:rPr lang="nl-NL" dirty="0">
                <a:sym typeface="Wingdings" panose="05000000000000000000" pitchFamily="2" charset="2"/>
              </a:rPr>
              <a:t> het </a:t>
            </a:r>
            <a:r>
              <a:rPr lang="nl-NL" dirty="0" smtClean="0">
                <a:sym typeface="Wingdings" panose="05000000000000000000" pitchFamily="2" charset="2"/>
              </a:rPr>
              <a:t>licht van de gloeilamp  door het papier verandert de richting</a:t>
            </a:r>
          </a:p>
          <a:p>
            <a:pPr lvl="1"/>
            <a:r>
              <a:rPr lang="nl-NL" dirty="0" smtClean="0">
                <a:sym typeface="Wingdings" panose="05000000000000000000" pitchFamily="2" charset="2"/>
              </a:rPr>
              <a:t>Het lijkt alsof de bol licht geeft  de bol wordt een </a:t>
            </a:r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indirecte lichtbron</a:t>
            </a:r>
            <a:endParaRPr lang="nl-NL" b="1" dirty="0">
              <a:solidFill>
                <a:srgbClr val="8FAA32"/>
              </a:solidFill>
              <a:sym typeface="Wingdings" panose="05000000000000000000" pitchFamily="2" charset="2"/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1" y="6476716"/>
            <a:ext cx="9144000" cy="381284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52120" y="4293096"/>
            <a:ext cx="3217168" cy="1949534"/>
          </a:xfrm>
          <a:prstGeom prst="rect">
            <a:avLst/>
          </a:prstGeom>
          <a:ln w="19050">
            <a:solidFill>
              <a:srgbClr val="8FAA32"/>
            </a:solidFill>
          </a:ln>
        </p:spPr>
      </p:pic>
    </p:spTree>
    <p:extLst>
      <p:ext uri="{BB962C8B-B14F-4D97-AF65-F5344CB8AC3E}">
        <p14:creationId xmlns:p14="http://schemas.microsoft.com/office/powerpoint/2010/main" val="262283417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8.5 Verlichting in huis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b="1" dirty="0" smtClean="0">
                <a:sym typeface="Wingdings" panose="05000000000000000000" pitchFamily="2" charset="2"/>
              </a:rPr>
              <a:t>Kleur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Licht met veel rood, oranje en geel  </a:t>
            </a:r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warm licht</a:t>
            </a:r>
          </a:p>
          <a:p>
            <a:r>
              <a:rPr lang="nl-NL" dirty="0">
                <a:sym typeface="Wingdings" panose="05000000000000000000" pitchFamily="2" charset="2"/>
              </a:rPr>
              <a:t>Licht </a:t>
            </a:r>
            <a:r>
              <a:rPr lang="nl-NL" dirty="0" smtClean="0">
                <a:sym typeface="Wingdings" panose="05000000000000000000" pitchFamily="2" charset="2"/>
              </a:rPr>
              <a:t>met veel groen en blauw  </a:t>
            </a:r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neutraal</a:t>
            </a:r>
            <a:r>
              <a:rPr lang="nl-NL" dirty="0" smtClean="0">
                <a:sym typeface="Wingdings" panose="05000000000000000000" pitchFamily="2" charset="2"/>
              </a:rPr>
              <a:t> of zelfs </a:t>
            </a:r>
            <a:r>
              <a:rPr lang="nl-NL" b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koel licht</a:t>
            </a:r>
          </a:p>
          <a:p>
            <a:pPr lvl="3"/>
            <a:endParaRPr lang="nl-NL" b="1" dirty="0">
              <a:solidFill>
                <a:srgbClr val="8FAA32"/>
              </a:solidFill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nl-NL" i="1" dirty="0" smtClean="0">
                <a:solidFill>
                  <a:srgbClr val="8FAA32"/>
                </a:solidFill>
                <a:sym typeface="Wingdings" panose="05000000000000000000" pitchFamily="2" charset="2"/>
              </a:rPr>
              <a:t>Het hangt van je smaak af wat je mooier vindt</a:t>
            </a:r>
            <a:endParaRPr lang="nl-NL" i="1" dirty="0">
              <a:solidFill>
                <a:srgbClr val="8FAA32"/>
              </a:solidFill>
              <a:sym typeface="Wingdings" panose="05000000000000000000" pitchFamily="2" charset="2"/>
            </a:endParaRP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01" y="6476716"/>
            <a:ext cx="9144000" cy="381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4761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6818</TotalTime>
  <Words>503</Words>
  <Application>Microsoft Office PowerPoint</Application>
  <PresentationFormat>Diavoorstelling (4:3)</PresentationFormat>
  <Paragraphs>95</Paragraphs>
  <Slides>12</Slides>
  <Notes>11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Kantoorthema</vt:lpstr>
      <vt:lpstr>Hoofdstuk 8 Licht</vt:lpstr>
      <vt:lpstr>§8.5 Verlichting in huis</vt:lpstr>
      <vt:lpstr>8.5 Verlichting in huis</vt:lpstr>
      <vt:lpstr>8.5 Verlichting in huis</vt:lpstr>
      <vt:lpstr>8.5 Verlichting in huis</vt:lpstr>
      <vt:lpstr>8.5 Verlichting in huis</vt:lpstr>
      <vt:lpstr>8.5 Verlichting in huis</vt:lpstr>
      <vt:lpstr>8.5 Verlichting in huis</vt:lpstr>
      <vt:lpstr>8.5 Verlichting in huis</vt:lpstr>
      <vt:lpstr>8.5 Verlichting in huis</vt:lpstr>
      <vt:lpstr>8.5 Verlichting in huis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Inge</dc:creator>
  <cp:lastModifiedBy>Inge Zwaan</cp:lastModifiedBy>
  <cp:revision>433</cp:revision>
  <cp:lastPrinted>2015-01-10T16:11:12Z</cp:lastPrinted>
  <dcterms:created xsi:type="dcterms:W3CDTF">2014-09-23T08:37:22Z</dcterms:created>
  <dcterms:modified xsi:type="dcterms:W3CDTF">2020-05-15T10:52:47Z</dcterms:modified>
</cp:coreProperties>
</file>